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6" r:id="rId3"/>
    <p:sldId id="259" r:id="rId4"/>
    <p:sldId id="260" r:id="rId5"/>
    <p:sldId id="266" r:id="rId6"/>
    <p:sldId id="267" r:id="rId7"/>
    <p:sldId id="268" r:id="rId8"/>
    <p:sldId id="272" r:id="rId9"/>
    <p:sldId id="273" r:id="rId10"/>
    <p:sldId id="274" r:id="rId11"/>
    <p:sldId id="275" r:id="rId12"/>
    <p:sldId id="278" r:id="rId13"/>
    <p:sldId id="279" r:id="rId14"/>
    <p:sldId id="280" r:id="rId15"/>
    <p:sldId id="281" r:id="rId16"/>
    <p:sldId id="27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32EA1E-89A5-44E2-B6F1-FABB1E4DA41A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3510AD-8C51-49A3-B242-F25354024B8F}">
      <dgm:prSet phldrT="[Текст]" custT="1"/>
      <dgm:spPr>
        <a:solidFill>
          <a:srgbClr val="FFFF0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Жажда приключений, которые ребенок может получить в различных компьютерных играх.</a:t>
          </a:r>
        </a:p>
        <a:p>
          <a:pPr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dirty="0"/>
        </a:p>
      </dgm:t>
    </dgm:pt>
    <dgm:pt modelId="{DE2ED1DE-7C9B-4607-8C66-B7071B6E773C}" type="parTrans" cxnId="{2EB1A94B-0C52-480F-AC4A-7F117F0F1D7B}">
      <dgm:prSet/>
      <dgm:spPr/>
      <dgm:t>
        <a:bodyPr/>
        <a:lstStyle/>
        <a:p>
          <a:endParaRPr lang="ru-RU"/>
        </a:p>
      </dgm:t>
    </dgm:pt>
    <dgm:pt modelId="{D7508472-5925-48DD-A715-608FB7FB4218}" type="sibTrans" cxnId="{2EB1A94B-0C52-480F-AC4A-7F117F0F1D7B}">
      <dgm:prSet custT="1"/>
      <dgm:spPr>
        <a:solidFill>
          <a:srgbClr val="92D050"/>
        </a:solidFill>
      </dgm:spPr>
      <dgm:t>
        <a:bodyPr/>
        <a:lstStyle/>
        <a:p>
          <a:r>
            <a:rPr lang="ru-RU" sz="1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Постоянные ссоры взрослых в семье, создающие атмосферу психоэмоционального напряжения, от которой ребенку хочется спрятаться.</a:t>
          </a:r>
          <a:endParaRPr lang="ru-RU" sz="1800" dirty="0"/>
        </a:p>
      </dgm:t>
    </dgm:pt>
    <dgm:pt modelId="{BEB7AA2E-7610-4431-9E05-BC854EB1F6C6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Безнадзорность ребенка: ребенок предоставлен самому себе, т.к. родители заняты решением своих собственных проблем.</a:t>
          </a:r>
          <a:endParaRPr lang="ru-RU" sz="1800" dirty="0"/>
        </a:p>
      </dgm:t>
    </dgm:pt>
    <dgm:pt modelId="{59C55FBB-7080-413E-8C4E-63A98505C987}" type="parTrans" cxnId="{AB1963B7-E3AA-4B53-AFD8-15EB670C46BC}">
      <dgm:prSet/>
      <dgm:spPr/>
      <dgm:t>
        <a:bodyPr/>
        <a:lstStyle/>
        <a:p>
          <a:endParaRPr lang="ru-RU"/>
        </a:p>
      </dgm:t>
    </dgm:pt>
    <dgm:pt modelId="{5F3A6391-97F5-4E6B-A81E-B9ED841C104C}" type="sibTrans" cxnId="{AB1963B7-E3AA-4B53-AFD8-15EB670C46BC}">
      <dgm:prSet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Физическое или эмоционально психологическое насилие со стороны одноклассников или ровесников.</a:t>
          </a:r>
          <a:endParaRPr lang="ru-RU" dirty="0"/>
        </a:p>
      </dgm:t>
    </dgm:pt>
    <dgm:pt modelId="{D86A4C58-E061-4EEF-88DA-C998F080ECCF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Заниженная или завышенная самооценка ребенка – неудачи в общении в реальной жизни служат толчком к погружению в реальность виртуальную.</a:t>
          </a: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dirty="0"/>
        </a:p>
      </dgm:t>
    </dgm:pt>
    <dgm:pt modelId="{2CE31BC1-6EC4-4175-B45C-D990C4EC41B5}" type="parTrans" cxnId="{4E4DC7E2-DFFC-4AD8-944C-84AC1575ABF1}">
      <dgm:prSet/>
      <dgm:spPr/>
      <dgm:t>
        <a:bodyPr/>
        <a:lstStyle/>
        <a:p>
          <a:endParaRPr lang="ru-RU"/>
        </a:p>
      </dgm:t>
    </dgm:pt>
    <dgm:pt modelId="{65C24B6A-596D-4A45-B4FC-9E82A9694E68}" type="sibTrans" cxnId="{4E4DC7E2-DFFC-4AD8-944C-84AC1575ABF1}">
      <dgm:prSet/>
      <dgm:spPr>
        <a:solidFill>
          <a:srgbClr val="FFC00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Дефицит общения с родителями, одноклассниками, ровесниками. </a:t>
          </a:r>
        </a:p>
        <a:p>
          <a:pPr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239F2948-5551-4BA6-9696-E4C5BB6A7008}" type="pres">
      <dgm:prSet presAssocID="{2D32EA1E-89A5-44E2-B6F1-FABB1E4DA41A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1641D1BD-712F-4223-ADFB-95D24C2C483C}" type="pres">
      <dgm:prSet presAssocID="{343510AD-8C51-49A3-B242-F25354024B8F}" presName="composite" presStyleCnt="0"/>
      <dgm:spPr/>
    </dgm:pt>
    <dgm:pt modelId="{95C44E94-7169-4079-9C93-4C1C42484445}" type="pres">
      <dgm:prSet presAssocID="{343510AD-8C51-49A3-B242-F25354024B8F}" presName="Parent1" presStyleLbl="node1" presStyleIdx="0" presStyleCnt="6" custScaleX="189373" custScaleY="85848" custLinFactX="8539" custLinFactNeighborX="100000" custLinFactNeighborY="2023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7BFE0F-24F0-4F27-84EC-822450749F67}" type="pres">
      <dgm:prSet presAssocID="{343510AD-8C51-49A3-B242-F25354024B8F}" presName="Childtext1" presStyleLbl="revTx" presStyleIdx="0" presStyleCnt="3" custLinFactNeighborX="-55678" custLinFactNeighborY="207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787418-0E9F-4E89-BBF4-A198DEB02925}" type="pres">
      <dgm:prSet presAssocID="{343510AD-8C51-49A3-B242-F25354024B8F}" presName="BalanceSpacing" presStyleCnt="0"/>
      <dgm:spPr/>
    </dgm:pt>
    <dgm:pt modelId="{4EABE8B8-AC16-45A9-92DC-56F54E6F1DA4}" type="pres">
      <dgm:prSet presAssocID="{343510AD-8C51-49A3-B242-F25354024B8F}" presName="BalanceSpacing1" presStyleCnt="0"/>
      <dgm:spPr/>
    </dgm:pt>
    <dgm:pt modelId="{80A14CC5-8650-48C2-811A-D12FBA623416}" type="pres">
      <dgm:prSet presAssocID="{D7508472-5925-48DD-A715-608FB7FB4218}" presName="Accent1Text" presStyleLbl="node1" presStyleIdx="1" presStyleCnt="6" custScaleX="175416" custScaleY="86679" custLinFactNeighborX="-70427" custLinFactNeighborY="-6062"/>
      <dgm:spPr/>
      <dgm:t>
        <a:bodyPr/>
        <a:lstStyle/>
        <a:p>
          <a:endParaRPr lang="ru-RU"/>
        </a:p>
      </dgm:t>
    </dgm:pt>
    <dgm:pt modelId="{6A755901-EDAA-4029-A499-ECC77B5E5404}" type="pres">
      <dgm:prSet presAssocID="{D7508472-5925-48DD-A715-608FB7FB4218}" presName="spaceBetweenRectangles" presStyleCnt="0"/>
      <dgm:spPr/>
    </dgm:pt>
    <dgm:pt modelId="{03BACA4D-FD1C-4F12-A0A2-63009CA1FC72}" type="pres">
      <dgm:prSet presAssocID="{BEB7AA2E-7610-4431-9E05-BC854EB1F6C6}" presName="composite" presStyleCnt="0"/>
      <dgm:spPr/>
    </dgm:pt>
    <dgm:pt modelId="{AB4F3966-F549-4167-826C-86C22CDD1F0D}" type="pres">
      <dgm:prSet presAssocID="{BEB7AA2E-7610-4431-9E05-BC854EB1F6C6}" presName="Parent1" presStyleLbl="node1" presStyleIdx="2" presStyleCnt="6" custScaleX="235744" custScaleY="64308" custLinFactX="100000" custLinFactNeighborX="140396" custLinFactNeighborY="1542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D625E9-1A44-4A6A-B9CC-3DB01A94003C}" type="pres">
      <dgm:prSet presAssocID="{BEB7AA2E-7610-4431-9E05-BC854EB1F6C6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4A7C5E-5222-42FB-BF3F-EE6110666E37}" type="pres">
      <dgm:prSet presAssocID="{BEB7AA2E-7610-4431-9E05-BC854EB1F6C6}" presName="BalanceSpacing" presStyleCnt="0"/>
      <dgm:spPr/>
    </dgm:pt>
    <dgm:pt modelId="{7771B133-21B0-4635-A1AF-64FCBE022C29}" type="pres">
      <dgm:prSet presAssocID="{BEB7AA2E-7610-4431-9E05-BC854EB1F6C6}" presName="BalanceSpacing1" presStyleCnt="0"/>
      <dgm:spPr/>
    </dgm:pt>
    <dgm:pt modelId="{30423049-462B-4F03-A090-FAD7C06E2A78}" type="pres">
      <dgm:prSet presAssocID="{5F3A6391-97F5-4E6B-A81E-B9ED841C104C}" presName="Accent1Text" presStyleLbl="node1" presStyleIdx="3" presStyleCnt="6" custScaleX="245368" custScaleY="82149" custLinFactX="-100000" custLinFactNeighborX="-118805" custLinFactNeighborY="86130"/>
      <dgm:spPr/>
      <dgm:t>
        <a:bodyPr/>
        <a:lstStyle/>
        <a:p>
          <a:endParaRPr lang="ru-RU"/>
        </a:p>
      </dgm:t>
    </dgm:pt>
    <dgm:pt modelId="{9BBA2C5E-34D7-4782-8C8C-9DF7DE7BC0E7}" type="pres">
      <dgm:prSet presAssocID="{5F3A6391-97F5-4E6B-A81E-B9ED841C104C}" presName="spaceBetweenRectangles" presStyleCnt="0"/>
      <dgm:spPr/>
    </dgm:pt>
    <dgm:pt modelId="{E8410FA4-AE22-4711-AA45-DE8A81D1FDC0}" type="pres">
      <dgm:prSet presAssocID="{D86A4C58-E061-4EEF-88DA-C998F080ECCF}" presName="composite" presStyleCnt="0"/>
      <dgm:spPr/>
    </dgm:pt>
    <dgm:pt modelId="{04F7C6C3-19E8-46F7-8F48-27D8890F079B}" type="pres">
      <dgm:prSet presAssocID="{D86A4C58-E061-4EEF-88DA-C998F080ECCF}" presName="Parent1" presStyleLbl="node1" presStyleIdx="4" presStyleCnt="6" custScaleX="203456" custScaleY="86551" custLinFactX="6875" custLinFactNeighborX="100000" custLinFactNeighborY="15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A1EDFB-ACDF-4E6F-A9D1-85311127C6FD}" type="pres">
      <dgm:prSet presAssocID="{D86A4C58-E061-4EEF-88DA-C998F080ECCF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7A8774-32DE-4B93-A06F-ACDE78481E75}" type="pres">
      <dgm:prSet presAssocID="{D86A4C58-E061-4EEF-88DA-C998F080ECCF}" presName="BalanceSpacing" presStyleCnt="0"/>
      <dgm:spPr/>
    </dgm:pt>
    <dgm:pt modelId="{12035C00-6A82-412C-99AB-2AF9171E3B41}" type="pres">
      <dgm:prSet presAssocID="{D86A4C58-E061-4EEF-88DA-C998F080ECCF}" presName="BalanceSpacing1" presStyleCnt="0"/>
      <dgm:spPr/>
    </dgm:pt>
    <dgm:pt modelId="{E47EA638-13CA-49CA-9FCD-67AD5C9A0EAF}" type="pres">
      <dgm:prSet presAssocID="{65C24B6A-596D-4A45-B4FC-9E82A9694E68}" presName="Accent1Text" presStyleLbl="node1" presStyleIdx="5" presStyleCnt="6" custScaleX="214822" custScaleY="66690" custLinFactX="-13483" custLinFactNeighborX="-100000" custLinFactNeighborY="-77542"/>
      <dgm:spPr/>
      <dgm:t>
        <a:bodyPr/>
        <a:lstStyle/>
        <a:p>
          <a:endParaRPr lang="ru-RU"/>
        </a:p>
      </dgm:t>
    </dgm:pt>
  </dgm:ptLst>
  <dgm:cxnLst>
    <dgm:cxn modelId="{08D98AF7-4509-4996-AA07-FF130B2A1DF1}" type="presOf" srcId="{D86A4C58-E061-4EEF-88DA-C998F080ECCF}" destId="{04F7C6C3-19E8-46F7-8F48-27D8890F079B}" srcOrd="0" destOrd="0" presId="urn:microsoft.com/office/officeart/2008/layout/AlternatingHexagons"/>
    <dgm:cxn modelId="{897662F8-A60D-4FF5-81E3-36C5E169EF65}" type="presOf" srcId="{2D32EA1E-89A5-44E2-B6F1-FABB1E4DA41A}" destId="{239F2948-5551-4BA6-9696-E4C5BB6A7008}" srcOrd="0" destOrd="0" presId="urn:microsoft.com/office/officeart/2008/layout/AlternatingHexagons"/>
    <dgm:cxn modelId="{4E4DC7E2-DFFC-4AD8-944C-84AC1575ABF1}" srcId="{2D32EA1E-89A5-44E2-B6F1-FABB1E4DA41A}" destId="{D86A4C58-E061-4EEF-88DA-C998F080ECCF}" srcOrd="2" destOrd="0" parTransId="{2CE31BC1-6EC4-4175-B45C-D990C4EC41B5}" sibTransId="{65C24B6A-596D-4A45-B4FC-9E82A9694E68}"/>
    <dgm:cxn modelId="{AB1963B7-E3AA-4B53-AFD8-15EB670C46BC}" srcId="{2D32EA1E-89A5-44E2-B6F1-FABB1E4DA41A}" destId="{BEB7AA2E-7610-4431-9E05-BC854EB1F6C6}" srcOrd="1" destOrd="0" parTransId="{59C55FBB-7080-413E-8C4E-63A98505C987}" sibTransId="{5F3A6391-97F5-4E6B-A81E-B9ED841C104C}"/>
    <dgm:cxn modelId="{91E49D94-8A82-48A1-8B0F-59D04D984097}" type="presOf" srcId="{343510AD-8C51-49A3-B242-F25354024B8F}" destId="{95C44E94-7169-4079-9C93-4C1C42484445}" srcOrd="0" destOrd="0" presId="urn:microsoft.com/office/officeart/2008/layout/AlternatingHexagons"/>
    <dgm:cxn modelId="{3DF109C8-CE8E-4729-AE0C-EC70549B9E36}" type="presOf" srcId="{65C24B6A-596D-4A45-B4FC-9E82A9694E68}" destId="{E47EA638-13CA-49CA-9FCD-67AD5C9A0EAF}" srcOrd="0" destOrd="0" presId="urn:microsoft.com/office/officeart/2008/layout/AlternatingHexagons"/>
    <dgm:cxn modelId="{2EB1A94B-0C52-480F-AC4A-7F117F0F1D7B}" srcId="{2D32EA1E-89A5-44E2-B6F1-FABB1E4DA41A}" destId="{343510AD-8C51-49A3-B242-F25354024B8F}" srcOrd="0" destOrd="0" parTransId="{DE2ED1DE-7C9B-4607-8C66-B7071B6E773C}" sibTransId="{D7508472-5925-48DD-A715-608FB7FB4218}"/>
    <dgm:cxn modelId="{B5A88B65-FB58-428F-96F5-2D63AEB1F5E6}" type="presOf" srcId="{BEB7AA2E-7610-4431-9E05-BC854EB1F6C6}" destId="{AB4F3966-F549-4167-826C-86C22CDD1F0D}" srcOrd="0" destOrd="0" presId="urn:microsoft.com/office/officeart/2008/layout/AlternatingHexagons"/>
    <dgm:cxn modelId="{09152CDE-F57D-42F1-9670-C41B402045CC}" type="presOf" srcId="{5F3A6391-97F5-4E6B-A81E-B9ED841C104C}" destId="{30423049-462B-4F03-A090-FAD7C06E2A78}" srcOrd="0" destOrd="0" presId="urn:microsoft.com/office/officeart/2008/layout/AlternatingHexagons"/>
    <dgm:cxn modelId="{D1F42651-165F-4B45-8B08-1ED15EEF32DC}" type="presOf" srcId="{D7508472-5925-48DD-A715-608FB7FB4218}" destId="{80A14CC5-8650-48C2-811A-D12FBA623416}" srcOrd="0" destOrd="0" presId="urn:microsoft.com/office/officeart/2008/layout/AlternatingHexagons"/>
    <dgm:cxn modelId="{E4449D6A-4D5F-46BC-A6D3-A302F4C940AA}" type="presParOf" srcId="{239F2948-5551-4BA6-9696-E4C5BB6A7008}" destId="{1641D1BD-712F-4223-ADFB-95D24C2C483C}" srcOrd="0" destOrd="0" presId="urn:microsoft.com/office/officeart/2008/layout/AlternatingHexagons"/>
    <dgm:cxn modelId="{761297F8-F7E6-4B63-B7FB-7D67795E3EFA}" type="presParOf" srcId="{1641D1BD-712F-4223-ADFB-95D24C2C483C}" destId="{95C44E94-7169-4079-9C93-4C1C42484445}" srcOrd="0" destOrd="0" presId="urn:microsoft.com/office/officeart/2008/layout/AlternatingHexagons"/>
    <dgm:cxn modelId="{4B11F78F-8AAB-4FE4-A498-278200706893}" type="presParOf" srcId="{1641D1BD-712F-4223-ADFB-95D24C2C483C}" destId="{EB7BFE0F-24F0-4F27-84EC-822450749F67}" srcOrd="1" destOrd="0" presId="urn:microsoft.com/office/officeart/2008/layout/AlternatingHexagons"/>
    <dgm:cxn modelId="{31D10CB2-F7FD-46D1-B16F-1959F6A981FE}" type="presParOf" srcId="{1641D1BD-712F-4223-ADFB-95D24C2C483C}" destId="{75787418-0E9F-4E89-BBF4-A198DEB02925}" srcOrd="2" destOrd="0" presId="urn:microsoft.com/office/officeart/2008/layout/AlternatingHexagons"/>
    <dgm:cxn modelId="{C28B01C6-13D9-469B-92D3-0CB67600D550}" type="presParOf" srcId="{1641D1BD-712F-4223-ADFB-95D24C2C483C}" destId="{4EABE8B8-AC16-45A9-92DC-56F54E6F1DA4}" srcOrd="3" destOrd="0" presId="urn:microsoft.com/office/officeart/2008/layout/AlternatingHexagons"/>
    <dgm:cxn modelId="{BCAD250F-EA45-4E5C-ADBF-45EED9CAE509}" type="presParOf" srcId="{1641D1BD-712F-4223-ADFB-95D24C2C483C}" destId="{80A14CC5-8650-48C2-811A-D12FBA623416}" srcOrd="4" destOrd="0" presId="urn:microsoft.com/office/officeart/2008/layout/AlternatingHexagons"/>
    <dgm:cxn modelId="{39C1E5BF-FA25-4DBC-82D9-8C10C76CC825}" type="presParOf" srcId="{239F2948-5551-4BA6-9696-E4C5BB6A7008}" destId="{6A755901-EDAA-4029-A499-ECC77B5E5404}" srcOrd="1" destOrd="0" presId="urn:microsoft.com/office/officeart/2008/layout/AlternatingHexagons"/>
    <dgm:cxn modelId="{DB7250CD-BC20-49D3-810C-F317B61090D1}" type="presParOf" srcId="{239F2948-5551-4BA6-9696-E4C5BB6A7008}" destId="{03BACA4D-FD1C-4F12-A0A2-63009CA1FC72}" srcOrd="2" destOrd="0" presId="urn:microsoft.com/office/officeart/2008/layout/AlternatingHexagons"/>
    <dgm:cxn modelId="{8D6065EA-1885-4428-AA61-BB49AB8D1A65}" type="presParOf" srcId="{03BACA4D-FD1C-4F12-A0A2-63009CA1FC72}" destId="{AB4F3966-F549-4167-826C-86C22CDD1F0D}" srcOrd="0" destOrd="0" presId="urn:microsoft.com/office/officeart/2008/layout/AlternatingHexagons"/>
    <dgm:cxn modelId="{866E1CC4-6962-44B5-8343-1566E63B4259}" type="presParOf" srcId="{03BACA4D-FD1C-4F12-A0A2-63009CA1FC72}" destId="{7ED625E9-1A44-4A6A-B9CC-3DB01A94003C}" srcOrd="1" destOrd="0" presId="urn:microsoft.com/office/officeart/2008/layout/AlternatingHexagons"/>
    <dgm:cxn modelId="{A3E2E20F-A1CE-47A2-9AAF-40B9107F11C8}" type="presParOf" srcId="{03BACA4D-FD1C-4F12-A0A2-63009CA1FC72}" destId="{534A7C5E-5222-42FB-BF3F-EE6110666E37}" srcOrd="2" destOrd="0" presId="urn:microsoft.com/office/officeart/2008/layout/AlternatingHexagons"/>
    <dgm:cxn modelId="{CAC50C21-D698-400D-8630-D35ABFB03E8B}" type="presParOf" srcId="{03BACA4D-FD1C-4F12-A0A2-63009CA1FC72}" destId="{7771B133-21B0-4635-A1AF-64FCBE022C29}" srcOrd="3" destOrd="0" presId="urn:microsoft.com/office/officeart/2008/layout/AlternatingHexagons"/>
    <dgm:cxn modelId="{76915E9C-DD7D-4EC2-B8E3-21E6344D3E2B}" type="presParOf" srcId="{03BACA4D-FD1C-4F12-A0A2-63009CA1FC72}" destId="{30423049-462B-4F03-A090-FAD7C06E2A78}" srcOrd="4" destOrd="0" presId="urn:microsoft.com/office/officeart/2008/layout/AlternatingHexagons"/>
    <dgm:cxn modelId="{834D452A-5458-47D5-9AE7-A231D5675B27}" type="presParOf" srcId="{239F2948-5551-4BA6-9696-E4C5BB6A7008}" destId="{9BBA2C5E-34D7-4782-8C8C-9DF7DE7BC0E7}" srcOrd="3" destOrd="0" presId="urn:microsoft.com/office/officeart/2008/layout/AlternatingHexagons"/>
    <dgm:cxn modelId="{68DFA171-D665-41D8-8EED-0C5A617D4B6A}" type="presParOf" srcId="{239F2948-5551-4BA6-9696-E4C5BB6A7008}" destId="{E8410FA4-AE22-4711-AA45-DE8A81D1FDC0}" srcOrd="4" destOrd="0" presId="urn:microsoft.com/office/officeart/2008/layout/AlternatingHexagons"/>
    <dgm:cxn modelId="{E8FEE215-4771-4060-BCE1-834365F6EA6F}" type="presParOf" srcId="{E8410FA4-AE22-4711-AA45-DE8A81D1FDC0}" destId="{04F7C6C3-19E8-46F7-8F48-27D8890F079B}" srcOrd="0" destOrd="0" presId="urn:microsoft.com/office/officeart/2008/layout/AlternatingHexagons"/>
    <dgm:cxn modelId="{0828D515-7409-4305-8E5B-309792DCF6B1}" type="presParOf" srcId="{E8410FA4-AE22-4711-AA45-DE8A81D1FDC0}" destId="{B7A1EDFB-ACDF-4E6F-A9D1-85311127C6FD}" srcOrd="1" destOrd="0" presId="urn:microsoft.com/office/officeart/2008/layout/AlternatingHexagons"/>
    <dgm:cxn modelId="{C51650BC-1DFD-4F5D-9821-04AAE54E393A}" type="presParOf" srcId="{E8410FA4-AE22-4711-AA45-DE8A81D1FDC0}" destId="{0F7A8774-32DE-4B93-A06F-ACDE78481E75}" srcOrd="2" destOrd="0" presId="urn:microsoft.com/office/officeart/2008/layout/AlternatingHexagons"/>
    <dgm:cxn modelId="{B731C50D-6B01-4D56-98EE-19CB6F5408E6}" type="presParOf" srcId="{E8410FA4-AE22-4711-AA45-DE8A81D1FDC0}" destId="{12035C00-6A82-412C-99AB-2AF9171E3B41}" srcOrd="3" destOrd="0" presId="urn:microsoft.com/office/officeart/2008/layout/AlternatingHexagons"/>
    <dgm:cxn modelId="{535CBC00-948C-44D0-ABDC-10B4EA73BD6E}" type="presParOf" srcId="{E8410FA4-AE22-4711-AA45-DE8A81D1FDC0}" destId="{E47EA638-13CA-49CA-9FCD-67AD5C9A0EAF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C44E94-7169-4079-9C93-4C1C42484445}">
      <dsp:nvSpPr>
        <dsp:cNvPr id="0" name=""/>
        <dsp:cNvSpPr/>
      </dsp:nvSpPr>
      <dsp:spPr>
        <a:xfrm rot="5400000">
          <a:off x="5737761" y="-290171"/>
          <a:ext cx="2055061" cy="3943955"/>
        </a:xfrm>
        <a:prstGeom prst="hexagon">
          <a:avLst>
            <a:gd name="adj" fmla="val 25000"/>
            <a:gd name="vf" fmla="val 115470"/>
          </a:avLst>
        </a:prstGeom>
        <a:solidFill>
          <a:srgbClr val="FFFF0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Жажда приключений, которые ребенок может получить в различных компьютерных играх.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 rot="5400000">
        <a:off x="5737761" y="-290171"/>
        <a:ext cx="2055061" cy="3943955"/>
      </dsp:txXfrm>
    </dsp:sp>
    <dsp:sp modelId="{EB7BFE0F-24F0-4F27-84EC-822450749F67}">
      <dsp:nvSpPr>
        <dsp:cNvPr id="0" name=""/>
        <dsp:cNvSpPr/>
      </dsp:nvSpPr>
      <dsp:spPr>
        <a:xfrm>
          <a:off x="4518569" y="776820"/>
          <a:ext cx="2671522" cy="14363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A14CC5-8650-48C2-811A-D12FBA623416}">
      <dsp:nvSpPr>
        <dsp:cNvPr id="0" name=""/>
        <dsp:cNvSpPr/>
      </dsp:nvSpPr>
      <dsp:spPr>
        <a:xfrm rot="5400000">
          <a:off x="789163" y="-774269"/>
          <a:ext cx="2074954" cy="3653281"/>
        </a:xfrm>
        <a:prstGeom prst="hexagon">
          <a:avLst>
            <a:gd name="adj" fmla="val 25000"/>
            <a:gd name="vf" fmla="val 115470"/>
          </a:avLst>
        </a:prstGeom>
        <a:solidFill>
          <a:srgbClr val="92D05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Постоянные ссоры взрослых в семье, создающие атмосферу психоэмоционального напряжения, от которой ребенку хочется спрятаться.</a:t>
          </a:r>
          <a:endParaRPr lang="ru-RU" sz="1800" kern="1200" dirty="0"/>
        </a:p>
      </dsp:txBody>
      <dsp:txXfrm rot="5400000">
        <a:off x="789163" y="-774269"/>
        <a:ext cx="2074954" cy="3653281"/>
      </dsp:txXfrm>
    </dsp:sp>
    <dsp:sp modelId="{AB4F3966-F549-4167-826C-86C22CDD1F0D}">
      <dsp:nvSpPr>
        <dsp:cNvPr id="0" name=""/>
        <dsp:cNvSpPr/>
      </dsp:nvSpPr>
      <dsp:spPr>
        <a:xfrm rot="5400000">
          <a:off x="5512707" y="984358"/>
          <a:ext cx="1539429" cy="4909695"/>
        </a:xfrm>
        <a:prstGeom prst="hexagon">
          <a:avLst>
            <a:gd name="adj" fmla="val 25000"/>
            <a:gd name="vf" fmla="val 115470"/>
          </a:avLst>
        </a:prstGeom>
        <a:solidFill>
          <a:srgbClr val="92D05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Безнадзорность ребенка: ребенок предоставлен самому себе, т.к. родители заняты решением своих собственных проблем.</a:t>
          </a:r>
          <a:endParaRPr lang="ru-RU" sz="1800" kern="1200" dirty="0"/>
        </a:p>
      </dsp:txBody>
      <dsp:txXfrm rot="5400000">
        <a:off x="5512707" y="984358"/>
        <a:ext cx="1539429" cy="4909695"/>
      </dsp:txXfrm>
    </dsp:sp>
    <dsp:sp modelId="{7ED625E9-1A44-4A6A-B9CC-3DB01A94003C}">
      <dsp:nvSpPr>
        <dsp:cNvPr id="0" name=""/>
        <dsp:cNvSpPr/>
      </dsp:nvSpPr>
      <dsp:spPr>
        <a:xfrm>
          <a:off x="59727" y="2351781"/>
          <a:ext cx="2585344" cy="14363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423049-462B-4F03-A090-FAD7C06E2A78}">
      <dsp:nvSpPr>
        <dsp:cNvPr id="0" name=""/>
        <dsp:cNvSpPr/>
      </dsp:nvSpPr>
      <dsp:spPr>
        <a:xfrm rot="5400000">
          <a:off x="1571807" y="2576680"/>
          <a:ext cx="1966513" cy="511012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Физическое или эмоционально психологическое насилие со стороны одноклассников или ровесников.</a:t>
          </a:r>
          <a:endParaRPr lang="ru-RU" sz="1800" kern="1200" dirty="0"/>
        </a:p>
      </dsp:txBody>
      <dsp:txXfrm rot="5400000">
        <a:off x="1571807" y="2576680"/>
        <a:ext cx="1966513" cy="5110128"/>
      </dsp:txXfrm>
    </dsp:sp>
    <dsp:sp modelId="{04F7C6C3-19E8-46F7-8F48-27D8890F079B}">
      <dsp:nvSpPr>
        <dsp:cNvPr id="0" name=""/>
        <dsp:cNvSpPr/>
      </dsp:nvSpPr>
      <dsp:spPr>
        <a:xfrm rot="5400000">
          <a:off x="5582698" y="2983762"/>
          <a:ext cx="2071890" cy="423725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Заниженная или завышенная самооценка ребенка – неудачи в общении в реальной жизни служат толчком к погружению в реальность виртуальную.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 rot="5400000">
        <a:off x="5582698" y="2983762"/>
        <a:ext cx="2071890" cy="4237253"/>
      </dsp:txXfrm>
    </dsp:sp>
    <dsp:sp modelId="{B7A1EDFB-ACDF-4E6F-A9D1-85311127C6FD}">
      <dsp:nvSpPr>
        <dsp:cNvPr id="0" name=""/>
        <dsp:cNvSpPr/>
      </dsp:nvSpPr>
      <dsp:spPr>
        <a:xfrm>
          <a:off x="6006019" y="4383671"/>
          <a:ext cx="2671522" cy="14363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7EA638-13CA-49CA-9FCD-67AD5C9A0EAF}">
      <dsp:nvSpPr>
        <dsp:cNvPr id="0" name=""/>
        <dsp:cNvSpPr/>
      </dsp:nvSpPr>
      <dsp:spPr>
        <a:xfrm rot="5400000">
          <a:off x="1438757" y="1008609"/>
          <a:ext cx="1596450" cy="4473966"/>
        </a:xfrm>
        <a:prstGeom prst="hexagon">
          <a:avLst>
            <a:gd name="adj" fmla="val 25000"/>
            <a:gd name="vf" fmla="val 115470"/>
          </a:avLst>
        </a:prstGeom>
        <a:solidFill>
          <a:srgbClr val="FFC00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5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Дефицит общения с родителями, одноклассниками, ровесниками. 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 dirty="0"/>
        </a:p>
      </dsp:txBody>
      <dsp:txXfrm rot="5400000">
        <a:off x="1438757" y="1008609"/>
        <a:ext cx="1596450" cy="44739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DAFD457-8929-48A1-BD9E-DA71AA95C675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2163944-86AC-4847-9F93-B7CC39FA19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FD457-8929-48A1-BD9E-DA71AA95C675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163944-86AC-4847-9F93-B7CC39FA19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FD457-8929-48A1-BD9E-DA71AA95C675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163944-86AC-4847-9F93-B7CC39FA19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FD457-8929-48A1-BD9E-DA71AA95C675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163944-86AC-4847-9F93-B7CC39FA19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FD457-8929-48A1-BD9E-DA71AA95C675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163944-86AC-4847-9F93-B7CC39FA19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FD457-8929-48A1-BD9E-DA71AA95C675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163944-86AC-4847-9F93-B7CC39FA19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FD457-8929-48A1-BD9E-DA71AA95C675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163944-86AC-4847-9F93-B7CC39FA19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FD457-8929-48A1-BD9E-DA71AA95C675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163944-86AC-4847-9F93-B7CC39FA19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FD457-8929-48A1-BD9E-DA71AA95C675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163944-86AC-4847-9F93-B7CC39FA19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DAFD457-8929-48A1-BD9E-DA71AA95C675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163944-86AC-4847-9F93-B7CC39FA19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DAFD457-8929-48A1-BD9E-DA71AA95C675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163944-86AC-4847-9F93-B7CC39FA19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DAFD457-8929-48A1-BD9E-DA71AA95C675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2163944-86AC-4847-9F93-B7CC39FA19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980728"/>
            <a:ext cx="6400800" cy="1800200"/>
          </a:xfrm>
        </p:spPr>
        <p:txBody>
          <a:bodyPr>
            <a:noAutofit/>
          </a:bodyPr>
          <a:lstStyle/>
          <a:p>
            <a:pPr algn="l"/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Обеспечение информационной безопасности ребенка.</a:t>
            </a:r>
          </a:p>
          <a:p>
            <a:pPr algn="l"/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091" y="2163764"/>
            <a:ext cx="8455819" cy="4505325"/>
          </a:xfrm>
          <a:gradFill>
            <a:gsLst>
              <a:gs pos="0">
                <a:schemeClr val="accent4">
                  <a:lumMod val="20000"/>
                  <a:lumOff val="8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Длительность непрерывных занятий перед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монитором для детей 7- 10 лет составляет 15-20 минут.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этого промежутка времени ребенок должен сделать короткую гимнастику для глаз.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В течение недели младший школьник может работать с компьютером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олее 3 раз.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Расстояние от глаз ребенка до монитора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должно превышать 60 см.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В процессе работы и игры на компьютере необходимо следить за соблюдением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правильной осанки.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В компьютерные игры лучше играть в первой половине дня. Их длительность нее должна превышать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минут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7-10 лет.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Работу на компьютере следует перемежать с физическими упражнениями.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0550" y="198439"/>
            <a:ext cx="7962900" cy="1819275"/>
          </a:xfrm>
          <a:gradFill>
            <a:gsLst>
              <a:gs pos="0">
                <a:schemeClr val="accent4">
                  <a:lumMod val="20000"/>
                  <a:lumOff val="8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</a:t>
            </a:r>
            <a:b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правилах работы за компьютером </a:t>
            </a:r>
            <a:b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младшего школьника.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Объект 2"/>
          <p:cNvSpPr>
            <a:spLocks noGrp="1"/>
          </p:cNvSpPr>
          <p:nvPr>
            <p:ph idx="1"/>
          </p:nvPr>
        </p:nvSpPr>
        <p:spPr>
          <a:xfrm>
            <a:off x="552450" y="3333751"/>
            <a:ext cx="4081463" cy="2976563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Font typeface="Arial" charset="0"/>
              <a:buNone/>
            </a:pPr>
            <a:r>
              <a:rPr lang="ru-RU" sz="4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НО! Как и реальный мир, СЕТЬ тоже может быть опасна!</a:t>
            </a:r>
          </a:p>
        </p:txBody>
      </p:sp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628650" y="368301"/>
            <a:ext cx="7977188" cy="2620963"/>
          </a:xfrm>
        </p:spPr>
        <p:txBody>
          <a:bodyPr>
            <a:normAutofit/>
          </a:bodyPr>
          <a:lstStyle/>
          <a:p>
            <a:pPr eaLnBrk="1" hangingPunct="1"/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ПОМНИТЕ: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Интернет может быть прекрасным и полезным средством для обучения, отдыха и общения с друзьями. </a:t>
            </a:r>
          </a:p>
        </p:txBody>
      </p:sp>
      <p:pic>
        <p:nvPicPr>
          <p:cNvPr id="20484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3177808"/>
            <a:ext cx="2591014" cy="3394076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 smtClean="0"/>
              <a:t>Тест</a:t>
            </a:r>
            <a:endParaRPr lang="ru-RU" dirty="0" smtClean="0"/>
          </a:p>
          <a:p>
            <a:r>
              <a:rPr lang="ru-RU" dirty="0" smtClean="0"/>
              <a:t> </a:t>
            </a:r>
          </a:p>
          <a:p>
            <a:r>
              <a:rPr lang="ru-RU" b="1" i="1" dirty="0" smtClean="0"/>
              <a:t>«Существует ли реальная опасность для ребенка стать </a:t>
            </a:r>
            <a:r>
              <a:rPr lang="ru-RU" b="1" i="1" dirty="0" err="1" smtClean="0"/>
              <a:t>интернет-зависимым</a:t>
            </a:r>
            <a:r>
              <a:rPr lang="ru-RU" b="1" i="1" dirty="0" smtClean="0"/>
              <a:t> или он просто активный пользователь».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Ответьте на вопросы и суммируйте все баллы. Поставьте за ответ</a:t>
            </a:r>
          </a:p>
          <a:p>
            <a:r>
              <a:rPr lang="ru-RU" i="1" dirty="0" smtClean="0"/>
              <a:t>«никогда» - 1 балл</a:t>
            </a:r>
            <a:endParaRPr lang="ru-RU" dirty="0" smtClean="0"/>
          </a:p>
          <a:p>
            <a:r>
              <a:rPr lang="ru-RU" i="1" dirty="0" smtClean="0"/>
              <a:t>«редко» - 2 балла</a:t>
            </a:r>
            <a:endParaRPr lang="ru-RU" dirty="0" smtClean="0"/>
          </a:p>
          <a:p>
            <a:r>
              <a:rPr lang="ru-RU" i="1" dirty="0" smtClean="0"/>
              <a:t>«иногда» - 3 балла</a:t>
            </a:r>
            <a:endParaRPr lang="ru-RU" dirty="0" smtClean="0"/>
          </a:p>
          <a:p>
            <a:r>
              <a:rPr lang="ru-RU" i="1" dirty="0" smtClean="0"/>
              <a:t>«часто» - 4 балла</a:t>
            </a:r>
            <a:endParaRPr lang="ru-RU" dirty="0" smtClean="0"/>
          </a:p>
          <a:p>
            <a:r>
              <a:rPr lang="ru-RU" i="1" dirty="0" smtClean="0"/>
              <a:t>«всегда» - 5 баллов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>
            <a:normAutofit fontScale="77500" lnSpcReduction="20000"/>
          </a:bodyPr>
          <a:lstStyle/>
          <a:p>
            <a:r>
              <a:rPr lang="ru-RU" b="1" i="1" dirty="0" smtClean="0"/>
              <a:t>Результаты</a:t>
            </a:r>
            <a:endParaRPr lang="ru-RU" dirty="0" smtClean="0"/>
          </a:p>
          <a:p>
            <a:r>
              <a:rPr lang="ru-RU" b="1" dirty="0" smtClean="0"/>
              <a:t>10-20 баллов. </a:t>
            </a:r>
            <a:r>
              <a:rPr lang="ru-RU" dirty="0" smtClean="0"/>
              <a:t>Пока все очень неплохо и для волнений нет оснований: ваш ребенок обычный средний пользователь: Интернета. Если он подолгу находится во Всемирной паутине, то это вызвано в основном учебной деятельностью. Постарайтесь не очень давить</a:t>
            </a:r>
          </a:p>
          <a:p>
            <a:r>
              <a:rPr lang="ru-RU" dirty="0" smtClean="0"/>
              <a:t>на подростка и не настаивайте на сокращении времени, которое он проводит в Интернете.</a:t>
            </a:r>
          </a:p>
          <a:p>
            <a:r>
              <a:rPr lang="ru-RU" b="1" dirty="0" smtClean="0"/>
              <a:t>21-35 баллов. </a:t>
            </a:r>
            <a:r>
              <a:rPr lang="ru-RU" dirty="0" smtClean="0"/>
              <a:t>Следует подумать о том, как уберечь вашего ребенка от проблем, связанных с Интернетом. Попробуйте убедить подростка, что нездоровый интерес к Интернету искусственно подогревается теми, кто на этом зарабатывает, а ему необходимо готовиться к будущей профессиональной деятельности.</a:t>
            </a:r>
          </a:p>
          <a:p>
            <a:r>
              <a:rPr lang="ru-RU" b="1" dirty="0" smtClean="0"/>
              <a:t>36-50 баллов. </a:t>
            </a:r>
            <a:r>
              <a:rPr lang="ru-RU" dirty="0" smtClean="0"/>
              <a:t>Следует бить во все колокола и использовать радикальные меры. У подростка уже сформировалась зависимость. Если он не осознает этого, не давайте ему денег на оплату подключений или совсем избавьтесь от компьютера. Попробуйте увлечь его чем-то другим. Если не получается, нужно обратиться к психотерапевту.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7030A0"/>
                </a:solidFill>
              </a:rPr>
              <a:t>Если вы обнаружили зависимость вашего </a:t>
            </a:r>
            <a:endParaRPr lang="ru-RU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7030A0"/>
                </a:solidFill>
              </a:rPr>
              <a:t>ребенка</a:t>
            </a:r>
            <a:r>
              <a:rPr lang="ru-RU" b="1" dirty="0" smtClean="0">
                <a:solidFill>
                  <a:srgbClr val="7030A0"/>
                </a:solidFill>
              </a:rPr>
              <a:t>, не ждите чуда, начинайте </a:t>
            </a:r>
            <a:endParaRPr lang="ru-RU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7030A0"/>
                </a:solidFill>
              </a:rPr>
              <a:t>действовать </a:t>
            </a:r>
            <a:r>
              <a:rPr lang="ru-RU" b="1" dirty="0" smtClean="0">
                <a:solidFill>
                  <a:srgbClr val="7030A0"/>
                </a:solidFill>
              </a:rPr>
              <a:t>сегодня!</a:t>
            </a:r>
            <a:endParaRPr lang="ru-RU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7030A0"/>
                </a:solidFill>
              </a:rPr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krasnoznamensksh3.edumsko.ru/uploads/3000/2390/section/230712/computer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949268"/>
            <a:ext cx="3499148" cy="34791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4578" name="Picture 2" descr="http://5klass.net/datas/biologija/Vlijanie-pochvy-na-rastenija/0014-014-Spasibo-za-vniman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/>
              <a:t>«Досуг моего детства».</a:t>
            </a:r>
          </a:p>
          <a:p>
            <a:pPr algn="ctr">
              <a:buNone/>
            </a:pPr>
            <a:endParaRPr lang="ru-RU" sz="5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img1.liveinternet.ru/images/attach/c/6/89/593/89593575__4267534_Knh0IMETm0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5062" y="2564904"/>
            <a:ext cx="4558200" cy="3456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440531" y="2063750"/>
            <a:ext cx="8391525" cy="44704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Обеспечить информационную безопасность  – значит, устранить риск нанесения вреда  здоровью ребенка и его развитию (физическому, психическому, духовному и нравственному), через получение вредной информации, в том числе распространяемой в сети Интернет.</a:t>
            </a:r>
          </a:p>
          <a:p>
            <a:pPr marL="0" indent="0" eaLnBrk="1" hangingPunct="1">
              <a:buFont typeface="Arial" charset="0"/>
              <a:buNone/>
            </a:pPr>
            <a:endParaRPr lang="ru-RU" b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76250" y="365126"/>
            <a:ext cx="8254604" cy="1325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Обеспечение информационной безопасности  ребенка.</a:t>
            </a:r>
            <a:endParaRPr lang="ru-RU" dirty="0" smtClean="0">
              <a:solidFill>
                <a:srgbClr val="FF0000"/>
              </a:solidFill>
            </a:endParaRPr>
          </a:p>
        </p:txBody>
      </p:sp>
      <p:pic>
        <p:nvPicPr>
          <p:cNvPr id="4100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4946880"/>
            <a:ext cx="1666997" cy="191112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Объект 2"/>
          <p:cNvSpPr>
            <a:spLocks noGrp="1"/>
          </p:cNvSpPr>
          <p:nvPr>
            <p:ph idx="1"/>
          </p:nvPr>
        </p:nvSpPr>
        <p:spPr>
          <a:xfrm>
            <a:off x="744141" y="3311525"/>
            <a:ext cx="7771209" cy="2865438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Font typeface="Arial" charset="0"/>
              <a:buNone/>
            </a:pPr>
            <a:r>
              <a:rPr lang="ru-RU" sz="3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Задача родителей – поставить использование ребенком Интернета под свой контроль и сформировать культуру потребления ребенком услуг и информации, поставляемой Интернетом.</a:t>
            </a:r>
            <a:endParaRPr lang="ru-RU" sz="3600" smtClean="0">
              <a:solidFill>
                <a:srgbClr val="002060"/>
              </a:solidFill>
            </a:endParaRPr>
          </a:p>
        </p:txBody>
      </p:sp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79823" y="557214"/>
            <a:ext cx="8251031" cy="240823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Ответственность </a:t>
            </a:r>
            <a:r>
              <a:rPr lang="ru-RU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обеспечение информационной безопасности  ребенка </a:t>
            </a:r>
            <a:br>
              <a:rPr lang="ru-RU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лежит на его родителях.</a:t>
            </a:r>
            <a:r>
              <a:rPr 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smtClean="0"/>
          </a:p>
        </p:txBody>
      </p:sp>
      <p:sp>
        <p:nvSpPr>
          <p:cNvPr id="6" name="Пятно 1 5"/>
          <p:cNvSpPr/>
          <p:nvPr/>
        </p:nvSpPr>
        <p:spPr>
          <a:xfrm>
            <a:off x="3919538" y="2508250"/>
            <a:ext cx="685800" cy="914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 ОПАСЕН ИНТЕРНЕТ ДЛЯ ДЕТЕЙ?</a:t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УГРОЗЫ: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Знак запрета 10"/>
          <p:cNvSpPr/>
          <p:nvPr/>
        </p:nvSpPr>
        <p:spPr>
          <a:xfrm>
            <a:off x="2906316" y="2105025"/>
            <a:ext cx="2770584" cy="3822700"/>
          </a:xfrm>
          <a:prstGeom prst="noSmoking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Стрелка вправо с вырезом 14"/>
          <p:cNvSpPr/>
          <p:nvPr/>
        </p:nvSpPr>
        <p:spPr>
          <a:xfrm>
            <a:off x="176213" y="1704976"/>
            <a:ext cx="2531269" cy="1393825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</a:rPr>
              <a:t>В интернете много мошенников</a:t>
            </a:r>
            <a:endParaRPr lang="ru-RU" dirty="0"/>
          </a:p>
        </p:txBody>
      </p:sp>
      <p:sp>
        <p:nvSpPr>
          <p:cNvPr id="16" name="Стрелка вправо с вырезом 15"/>
          <p:cNvSpPr/>
          <p:nvPr/>
        </p:nvSpPr>
        <p:spPr>
          <a:xfrm>
            <a:off x="316707" y="3384551"/>
            <a:ext cx="2532460" cy="1338263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206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</a:rPr>
              <a:t>Сайты вредной тематики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7" name="Стрелка вправо с вырезом 16"/>
          <p:cNvSpPr/>
          <p:nvPr/>
        </p:nvSpPr>
        <p:spPr>
          <a:xfrm>
            <a:off x="470297" y="5200650"/>
            <a:ext cx="2532459" cy="1246188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206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</a:rPr>
              <a:t>Обман в реальном мире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9" name="Стрелка влево 18"/>
          <p:cNvSpPr/>
          <p:nvPr/>
        </p:nvSpPr>
        <p:spPr>
          <a:xfrm>
            <a:off x="5957888" y="2041526"/>
            <a:ext cx="2200275" cy="1057275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</a:rPr>
              <a:t>Азартные игры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" name="Стрелка влево 21"/>
          <p:cNvSpPr/>
          <p:nvPr/>
        </p:nvSpPr>
        <p:spPr>
          <a:xfrm>
            <a:off x="5806679" y="3265489"/>
            <a:ext cx="3206353" cy="1812925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</a:rPr>
              <a:t>Сайты, распространяющие информацию о запрещенных веществах и понятиях</a:t>
            </a:r>
            <a:endParaRPr lang="ru-RU" dirty="0"/>
          </a:p>
        </p:txBody>
      </p:sp>
      <p:sp>
        <p:nvSpPr>
          <p:cNvPr id="23" name="Стрелка влево 22"/>
          <p:cNvSpPr/>
          <p:nvPr/>
        </p:nvSpPr>
        <p:spPr>
          <a:xfrm>
            <a:off x="6297216" y="5200651"/>
            <a:ext cx="2199084" cy="1031875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</a:rPr>
              <a:t>Форумы, социальные сети, игры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125017" y="290513"/>
            <a:ext cx="8898731" cy="15494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Признаки того, что увлечение ребенка компьютером становится опасным  для его психического и физического здоровья, личностного развития и социализации.</a:t>
            </a:r>
          </a:p>
        </p:txBody>
      </p:sp>
      <p:sp>
        <p:nvSpPr>
          <p:cNvPr id="12" name="Блок-схема: подготовка 11"/>
          <p:cNvSpPr/>
          <p:nvPr/>
        </p:nvSpPr>
        <p:spPr>
          <a:xfrm>
            <a:off x="1496616" y="1868488"/>
            <a:ext cx="2876550" cy="1377950"/>
          </a:xfrm>
          <a:prstGeom prst="flowChartPreparation">
            <a:avLst/>
          </a:prstGeom>
          <a:gradFill>
            <a:gsLst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школьника возникают проблемы с учебой и/или в общении со сверстниками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14" name="Блок-схема: подготовка 13"/>
          <p:cNvSpPr/>
          <p:nvPr/>
        </p:nvSpPr>
        <p:spPr>
          <a:xfrm>
            <a:off x="6104335" y="3571875"/>
            <a:ext cx="2890838" cy="1416050"/>
          </a:xfrm>
          <a:prstGeom prst="flowChartPreparation">
            <a:avLst/>
          </a:prstGeom>
          <a:solidFill>
            <a:srgbClr val="A7F5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</a:t>
            </a: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подавлен, если время, проведенное за компьютером, сокращается вами.</a:t>
            </a:r>
            <a:endParaRPr lang="ru-RU" sz="1600" dirty="0"/>
          </a:p>
        </p:txBody>
      </p:sp>
      <p:sp>
        <p:nvSpPr>
          <p:cNvPr id="15" name="Блок-схема: подготовка 14"/>
          <p:cNvSpPr/>
          <p:nvPr/>
        </p:nvSpPr>
        <p:spPr>
          <a:xfrm>
            <a:off x="4943475" y="1868488"/>
            <a:ext cx="3882629" cy="1574800"/>
          </a:xfrm>
          <a:prstGeom prst="flowChartPreparation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7030A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ребёнок проявляет агрессию при попытках отвлечь его от игры и перестает реагировать на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Ваши просьбы.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8" name="Блок-схема: подготовка 17"/>
          <p:cNvSpPr/>
          <p:nvPr/>
        </p:nvSpPr>
        <p:spPr>
          <a:xfrm>
            <a:off x="169069" y="3443288"/>
            <a:ext cx="3474244" cy="1497880"/>
          </a:xfrm>
          <a:prstGeom prst="flowChartPreparation">
            <a:avLst/>
          </a:prstGeom>
          <a:pattFill prst="pct50">
            <a:fgClr>
              <a:schemeClr val="accent2">
                <a:lumMod val="40000"/>
                <a:lumOff val="6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скрывает от вас, сколько времени он проводит в сети, и какие сайты посещает.</a:t>
            </a:r>
            <a:endParaRPr lang="ru-RU" sz="1600" dirty="0"/>
          </a:p>
        </p:txBody>
      </p:sp>
      <p:sp>
        <p:nvSpPr>
          <p:cNvPr id="19" name="Блок-схема: подготовка 18"/>
          <p:cNvSpPr/>
          <p:nvPr/>
        </p:nvSpPr>
        <p:spPr>
          <a:xfrm>
            <a:off x="1" y="5118100"/>
            <a:ext cx="3131840" cy="1473200"/>
          </a:xfrm>
          <a:prstGeom prst="flowChartPreparati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</a:t>
            </a: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постоянно думает и говорит о компьютерах и интернете, </a:t>
            </a:r>
            <a:endParaRPr lang="ru-RU" sz="1600" dirty="0"/>
          </a:p>
        </p:txBody>
      </p:sp>
      <p:sp>
        <p:nvSpPr>
          <p:cNvPr id="20" name="Блок-схема: подготовка 19"/>
          <p:cNvSpPr/>
          <p:nvPr/>
        </p:nvSpPr>
        <p:spPr>
          <a:xfrm>
            <a:off x="5693569" y="5213351"/>
            <a:ext cx="2889647" cy="1414463"/>
          </a:xfrm>
          <a:prstGeom prst="flowChartPreparation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младшего школьника сбивается режим дня, питания и сна.</a:t>
            </a:r>
            <a:endParaRPr lang="ru-RU" dirty="0"/>
          </a:p>
        </p:txBody>
      </p:sp>
      <p:pic>
        <p:nvPicPr>
          <p:cNvPr id="14346" name="Рисунок 10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14634" y="3385649"/>
            <a:ext cx="2546747" cy="229235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Объект 2"/>
          <p:cNvSpPr>
            <a:spLocks noGrp="1"/>
          </p:cNvSpPr>
          <p:nvPr>
            <p:ph idx="1"/>
          </p:nvPr>
        </p:nvSpPr>
        <p:spPr>
          <a:xfrm>
            <a:off x="626269" y="1784350"/>
            <a:ext cx="8580835" cy="5073650"/>
          </a:xfrm>
        </p:spPr>
        <p:txBody>
          <a:bodyPr/>
          <a:lstStyle/>
          <a:p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0798" y="133351"/>
            <a:ext cx="8287940" cy="1204913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</a:t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компьютерной зависимости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406730" y="719666"/>
          <a:ext cx="8737270" cy="613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365" name="Picture 2" descr="C:\Users\user\Desktop\child abuse 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35896" y="2996952"/>
            <a:ext cx="1556059" cy="1584176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564904"/>
            <a:ext cx="8320460" cy="4293096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 ВТОРОЙ: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живите вместе со своим </a:t>
            </a: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ребенком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«здесь и сейчас», 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переживайте вместе с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счастливые моменты, никак не связанные с интернетом.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время, чтобы вместе поехать в зоопарк, на рыбалку или погонять в футбол. Подвигаться засидевшимся в виртуальном мире д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етям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очень полезно, они чувствует в этом острый недостаток.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355998" y="390526"/>
            <a:ext cx="8432006" cy="16605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СОВЕТ ПЕРВЫЙ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нужно сделать жизнь ребенка, склонного к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интернет-зависимости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 ярче и привлекательнее, а значит, и свою собственную.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Если родители сами утопают в виртуальном мире - это плохой пример.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Еще хуже, если семья тихо радуется, что ребенок целыми днями проводит за компьютером, и не отвлекает её от дел.</a:t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2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04310" y="4327526"/>
            <a:ext cx="2886075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Рисунок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039210"/>
            <a:ext cx="1981324" cy="181879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276872"/>
            <a:ext cx="7931224" cy="3730419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ЧЕТВЕРТЫЙ, ГЛАВНЫЙ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поддерживайте и укрепляйте дружбу вашего ребенка с реальными, не виртуальными сверстниками, одноклассниками. В Ваших силах организовать для них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праздник,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вылазку на природу.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экономьте время и эмоции, и все наладится!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СОВЕТ ТРЕТИЙ: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еще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важны совместные занятия, связанные с тактильными ощущениями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(тоже дефицитных для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интернет-зависимых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детей). Вы можете вместе с сыном лепить из пластика, столярничать, расписывать посуду. Главное, чтобы вам вместе было интересно.</a:t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 smtClean="0"/>
          </a:p>
        </p:txBody>
      </p:sp>
      <p:pic>
        <p:nvPicPr>
          <p:cNvPr id="18436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5085184"/>
            <a:ext cx="1594689" cy="1412776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Рисунок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5417840"/>
            <a:ext cx="1620180" cy="144016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77</TotalTime>
  <Words>575</Words>
  <Application>Microsoft Office PowerPoint</Application>
  <PresentationFormat>Экран (4:3)</PresentationFormat>
  <Paragraphs>67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Открытая</vt:lpstr>
      <vt:lpstr>Слайд 1</vt:lpstr>
      <vt:lpstr>Слайд 2</vt:lpstr>
      <vt:lpstr>Обеспечение информационной безопасности  ребенка.</vt:lpstr>
      <vt:lpstr> Ответственность  за обеспечение информационной безопасности  ребенка  лежит на его родителях.  </vt:lpstr>
      <vt:lpstr>ЧЕМ ОПАСЕН ИНТЕРНЕТ ДЛЯ ДЕТЕЙ? ВИДЫ УГРОЗЫ:</vt:lpstr>
      <vt:lpstr>Признаки того, что увлечение ребенка компьютером становится опасным  для его психического и физического здоровья, личностного развития и социализации.</vt:lpstr>
      <vt:lpstr>ПРИЧИНЫ      компьютерной зависимости</vt:lpstr>
      <vt:lpstr> СОВЕТ ПЕРВЫЙ: нужно сделать жизнь ребенка, склонного к интернет-зависимости,  ярче и привлекательнее, а значит, и свою собственную. Если родители сами утопают в виртуальном мире - это плохой пример. Еще хуже, если семья тихо радуется, что ребенок целыми днями проводит за компьютером, и не отвлекает её от дел. </vt:lpstr>
      <vt:lpstr>   СОВЕТ ТРЕТИЙ: еще важны совместные занятия, связанные с тактильными ощущениями (тоже дефицитных для интернет-зависимых детей). Вы можете вместе с сыном лепить из пластика, столярничать, расписывать посуду. Главное, чтобы вам вместе было интересно. </vt:lpstr>
      <vt:lpstr>ПАМЯТКА  о правилах работы за компьютером  младшего школьника.</vt:lpstr>
      <vt:lpstr>ПОМНИТЕ: Интернет может быть прекрасным и полезным средством для обучения, отдыха и общения с друзьями. </vt:lpstr>
      <vt:lpstr>Слайд 12</vt:lpstr>
      <vt:lpstr>Слайд 13</vt:lpstr>
      <vt:lpstr>Слайд 14</vt:lpstr>
      <vt:lpstr>Слайд 15</vt:lpstr>
      <vt:lpstr>Слайд 16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Пользователь Windows</cp:lastModifiedBy>
  <cp:revision>9</cp:revision>
  <dcterms:created xsi:type="dcterms:W3CDTF">2018-10-12T16:35:11Z</dcterms:created>
  <dcterms:modified xsi:type="dcterms:W3CDTF">2018-10-13T02:04:02Z</dcterms:modified>
</cp:coreProperties>
</file>